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4BAC-027A-4779-AB42-E30B2EDF7423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975E-9D64-4133-9E80-C04F164998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laycast.ru/uploads/2013/01/04/4366679.jpg"/>
          <p:cNvPicPr>
            <a:picLocks noChangeAspect="1" noChangeArrowheads="1"/>
          </p:cNvPicPr>
          <p:nvPr/>
        </p:nvPicPr>
        <p:blipFill>
          <a:blip r:embed="rId2" cstate="print"/>
          <a:srcRect l="-1316" t="12993"/>
          <a:stretch>
            <a:fillRect/>
          </a:stretch>
        </p:blipFill>
        <p:spPr bwMode="auto">
          <a:xfrm>
            <a:off x="251520" y="188640"/>
            <a:ext cx="6552728" cy="60797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404664"/>
            <a:ext cx="3888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научить ребёнка петь?</a:t>
            </a:r>
            <a:endParaRPr lang="ru-RU" sz="8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imageserve.babycenter.com/25/000/123/J9TtON2Rl7GTJ2YRR1hrzMr8d7TamyyL_med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25144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презентации на работу\песенки для малышей\в москву1.jpg"/>
          <p:cNvPicPr>
            <a:picLocks noChangeAspect="1" noChangeArrowheads="1"/>
          </p:cNvPicPr>
          <p:nvPr/>
        </p:nvPicPr>
        <p:blipFill>
          <a:blip r:embed="rId2" cstate="print"/>
          <a:srcRect l="1890" t="11340"/>
          <a:stretch>
            <a:fillRect/>
          </a:stretch>
        </p:blipFill>
        <p:spPr bwMode="auto">
          <a:xfrm>
            <a:off x="5076056" y="908720"/>
            <a:ext cx="3737992" cy="50669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sz="3600" b="1" dirty="0" smtClean="0"/>
              <a:t>Песенка «Самолет»</a:t>
            </a:r>
          </a:p>
          <a:p>
            <a:pPr fontAlgn="base"/>
            <a:r>
              <a:rPr lang="ru-RU" sz="3600" dirty="0" smtClean="0"/>
              <a:t>Самолет </a:t>
            </a:r>
            <a:r>
              <a:rPr lang="ru-RU" sz="3600" dirty="0"/>
              <a:t>летит, Самолет гудит:</a:t>
            </a:r>
          </a:p>
          <a:p>
            <a:pPr fontAlgn="base"/>
            <a:r>
              <a:rPr lang="ru-RU" sz="3600" dirty="0" err="1"/>
              <a:t>У-у-у-у</a:t>
            </a:r>
            <a:r>
              <a:rPr lang="ru-RU" sz="3600" dirty="0"/>
              <a:t>! Я лечу в Москву!</a:t>
            </a:r>
          </a:p>
          <a:p>
            <a:pPr fontAlgn="base"/>
            <a:r>
              <a:rPr lang="ru-RU" sz="3600" dirty="0"/>
              <a:t>Командир-пилот Самолет ведет:</a:t>
            </a:r>
          </a:p>
          <a:p>
            <a:pPr fontAlgn="base"/>
            <a:r>
              <a:rPr lang="ru-RU" sz="3600" dirty="0" err="1"/>
              <a:t>У-у-у-у</a:t>
            </a:r>
            <a:r>
              <a:rPr lang="ru-RU" sz="3600" dirty="0"/>
              <a:t>! Я лечу в Москву.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презентации на работу\песенки для малышей\для коро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98423" cy="2852936"/>
          </a:xfrm>
          <a:prstGeom prst="rect">
            <a:avLst/>
          </a:prstGeom>
          <a:noFill/>
        </p:spPr>
      </p:pic>
      <p:pic>
        <p:nvPicPr>
          <p:cNvPr id="23555" name="Picture 3" descr="C:\Users\1\Desktop\презентации на работу\песенки для малышей\рыж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40565"/>
            <a:ext cx="4644008" cy="34174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2274838"/>
            <a:ext cx="6102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Ходит</a:t>
            </a:r>
            <a:r>
              <a:rPr lang="ru-RU" sz="3200" dirty="0"/>
              <a:t>, бродит по лужку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Рыжая корова,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Даст она нам к вечерку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Молока парного.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Саше и Танюшке –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Молока по кружке.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Всем попить достанется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И коту останется.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124744"/>
            <a:ext cx="3570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«Рыжая корова»</a:t>
            </a:r>
            <a:endParaRPr lang="ru-RU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4.googleusercontent.com/-SxLxoW9BQY8/VGHcTN56k0I/AAAAAAAACrc/2mkGNrpDg88/s640/Korova_Rauhverg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7442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1\Desktop\презентации на работу\песенки для малышей\птичке.jpg"/>
          <p:cNvPicPr>
            <a:picLocks noChangeAspect="1" noChangeArrowheads="1"/>
          </p:cNvPicPr>
          <p:nvPr/>
        </p:nvPicPr>
        <p:blipFill>
          <a:blip r:embed="rId2" cstate="print"/>
          <a:srcRect l="7835" t="24963" r="13713" b="4404"/>
          <a:stretch>
            <a:fillRect/>
          </a:stretch>
        </p:blipFill>
        <p:spPr bwMode="auto">
          <a:xfrm>
            <a:off x="5183560" y="476672"/>
            <a:ext cx="3960440" cy="4608512"/>
          </a:xfrm>
          <a:prstGeom prst="rect">
            <a:avLst/>
          </a:prstGeom>
          <a:noFill/>
        </p:spPr>
      </p:pic>
      <p:pic>
        <p:nvPicPr>
          <p:cNvPr id="24581" name="Picture 5" descr="https://lh6.googleusercontent.com/-MACStlj_swo/VHNLtZ8hamI/AAAAAAAAC3M/G6ohe75zbUk/s640/Malenkaya_ptichka_Popatenko.jpg"/>
          <p:cNvPicPr>
            <a:picLocks noChangeAspect="1" noChangeArrowheads="1"/>
          </p:cNvPicPr>
          <p:nvPr/>
        </p:nvPicPr>
        <p:blipFill>
          <a:blip r:embed="rId3" cstate="print"/>
          <a:srcRect b="20272"/>
          <a:stretch>
            <a:fillRect/>
          </a:stretch>
        </p:blipFill>
        <p:spPr bwMode="auto">
          <a:xfrm>
            <a:off x="-1" y="17395"/>
            <a:ext cx="6059563" cy="6840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etyana.kiev.ua/images/drawings/music/n6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5715000" cy="6724650"/>
          </a:xfrm>
          <a:prstGeom prst="rect">
            <a:avLst/>
          </a:prstGeom>
          <a:noFill/>
        </p:spPr>
      </p:pic>
      <p:pic>
        <p:nvPicPr>
          <p:cNvPr id="26629" name="Picture 5" descr="http://www.desicolours.com/wp-content/uploads/2008/07/twin-animals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7911">
            <a:off x="151495" y="1137237"/>
            <a:ext cx="3221985" cy="3128698"/>
          </a:xfrm>
          <a:prstGeom prst="rect">
            <a:avLst/>
          </a:prstGeom>
          <a:noFill/>
        </p:spPr>
      </p:pic>
      <p:pic>
        <p:nvPicPr>
          <p:cNvPr id="26631" name="Picture 7" descr="http://i99.mindmix.ru/s019.radikal.ru/i624/1203/0e/637143c956b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h6.googleusercontent.com/-Ambpwe-TFYk/VGHY2iSGY3I/AAAAAAAACnE/e6wuvCM26vw/s640/Bobik_Popat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48795" cy="71487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2" y="188641"/>
            <a:ext cx="3923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Текст песни:</a:t>
            </a:r>
          </a:p>
          <a:p>
            <a:pPr algn="ctr"/>
            <a:r>
              <a:rPr lang="ru-RU" sz="2800" dirty="0"/>
              <a:t>Вот наш Бобик, славный пес:</a:t>
            </a:r>
            <a:br>
              <a:rPr lang="ru-RU" sz="2800" dirty="0"/>
            </a:br>
            <a:r>
              <a:rPr lang="ru-RU" sz="2800" dirty="0"/>
              <a:t>— Гав! Гав!</a:t>
            </a:r>
          </a:p>
          <a:p>
            <a:pPr algn="ctr"/>
            <a:r>
              <a:rPr lang="ru-RU" sz="2800" dirty="0"/>
              <a:t>Белый лобик, черный нос</a:t>
            </a:r>
            <a:br>
              <a:rPr lang="ru-RU" sz="2800" dirty="0"/>
            </a:br>
            <a:r>
              <a:rPr lang="ru-RU" sz="2800" dirty="0"/>
              <a:t>— Гав! Гав!</a:t>
            </a:r>
          </a:p>
          <a:p>
            <a:pPr algn="ctr"/>
            <a:r>
              <a:rPr lang="ru-RU" sz="2800" dirty="0"/>
              <a:t>Бобик, Бобик, лапку дай</a:t>
            </a:r>
            <a:br>
              <a:rPr lang="ru-RU" sz="2800" dirty="0"/>
            </a:br>
            <a:r>
              <a:rPr lang="ru-RU" sz="2800" dirty="0"/>
              <a:t>— Гав! Гав!</a:t>
            </a:r>
          </a:p>
          <a:p>
            <a:pPr algn="ctr"/>
            <a:r>
              <a:rPr lang="ru-RU" sz="2800" dirty="0"/>
              <a:t>Сядь на коврик и не лай!</a:t>
            </a:r>
            <a:br>
              <a:rPr lang="ru-RU" sz="2800" dirty="0"/>
            </a:br>
            <a:r>
              <a:rPr lang="ru-RU" sz="2800" dirty="0"/>
              <a:t>— </a:t>
            </a:r>
            <a:r>
              <a:rPr lang="ru-RU" sz="2800" dirty="0" err="1"/>
              <a:t>тс-с-с</a:t>
            </a:r>
            <a:r>
              <a:rPr lang="ru-RU" sz="2800" dirty="0"/>
              <a:t>!</a:t>
            </a:r>
          </a:p>
        </p:txBody>
      </p:sp>
      <p:pic>
        <p:nvPicPr>
          <p:cNvPr id="27652" name="Picture 4" descr="http://gifportal.ru/data/smiles/dogs-4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517232"/>
            <a:ext cx="1527423" cy="1182093"/>
          </a:xfrm>
          <a:prstGeom prst="rect">
            <a:avLst/>
          </a:prstGeom>
          <a:noFill/>
        </p:spPr>
      </p:pic>
      <p:pic>
        <p:nvPicPr>
          <p:cNvPr id="27654" name="Picture 6" descr="http://gifportal.ru/data/smiles/dogs-4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188640"/>
            <a:ext cx="1095375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lh4.googleusercontent.com/-oJIK4Gozy_c/UK02An_sYdI/AAAAAAAAACo/6kKkWtcrhxY/s640/DM_Filippenko01.jpg"/>
          <p:cNvPicPr>
            <a:picLocks noChangeAspect="1" noChangeArrowheads="1"/>
          </p:cNvPicPr>
          <p:nvPr/>
        </p:nvPicPr>
        <p:blipFill>
          <a:blip r:embed="rId2" cstate="print"/>
          <a:srcRect b="8830"/>
          <a:stretch>
            <a:fillRect/>
          </a:stretch>
        </p:blipFill>
        <p:spPr bwMode="auto">
          <a:xfrm>
            <a:off x="-1" y="0"/>
            <a:ext cx="531253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260648"/>
            <a:ext cx="3779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Дед Мороз, </a:t>
            </a:r>
            <a:r>
              <a:rPr lang="ru-RU" sz="2800" dirty="0" smtClean="0"/>
              <a:t>Дед </a:t>
            </a:r>
            <a:r>
              <a:rPr lang="ru-RU" sz="2800" dirty="0"/>
              <a:t>Мороз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Деткам ёлочку принёс,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Дед мороз, дед Мороз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Деткам ёлочку принёс,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А на ней фонарики,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Золотые шарики.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А на ней фонарики,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Золотые шарики.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6.googleusercontent.com/-UIpf84URwQY/VGHiMIjAugI/AAAAAAAACzE/A9_38mjFdFE/s640/Zajka_Lobacheva.jpg"/>
          <p:cNvPicPr>
            <a:picLocks noChangeAspect="1" noChangeArrowheads="1"/>
          </p:cNvPicPr>
          <p:nvPr/>
        </p:nvPicPr>
        <p:blipFill>
          <a:blip r:embed="rId2" cstate="print"/>
          <a:srcRect l="3345" b="9045"/>
          <a:stretch>
            <a:fillRect/>
          </a:stretch>
        </p:blipFill>
        <p:spPr bwMode="auto">
          <a:xfrm>
            <a:off x="3923928" y="0"/>
            <a:ext cx="5220072" cy="6955376"/>
          </a:xfrm>
          <a:prstGeom prst="rect">
            <a:avLst/>
          </a:prstGeom>
          <a:noFill/>
        </p:spPr>
      </p:pic>
      <p:pic>
        <p:nvPicPr>
          <p:cNvPr id="30724" name="Picture 4" descr="http://i1169.photobucket.com/albums/r516/annikaholm/Inspire/rabbit_eating_carrot_lg_clr_zps796b54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041273" cy="2534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9127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Малыш </a:t>
            </a:r>
            <a:r>
              <a:rPr lang="ru-RU" sz="2800" dirty="0" smtClean="0"/>
              <a:t>сначала </a:t>
            </a:r>
            <a:r>
              <a:rPr lang="ru-RU" sz="2800" dirty="0"/>
              <a:t>начинает петь отдельные </a:t>
            </a:r>
            <a:r>
              <a:rPr lang="ru-RU" sz="2800" dirty="0" smtClean="0"/>
              <a:t>слоги, слова</a:t>
            </a:r>
            <a:r>
              <a:rPr lang="ru-RU" sz="2800" dirty="0"/>
              <a:t>, а на третьем году жизни – целые фразы. Но всю песенку, весь куплет или два вместе с вами, и даже с музыкальной поддержкой (аккомпанементом) поют очень немногие дети. Если вы знаете, что это по силам другому малышу, а ваш не справляется, это не говорит об отставании или отсутствии музыкальных способностей у вашего ребенка. Музыкальное развитие идет у всех по-разному; большую роль играют здоровье, речь, общее развитие вашего малыша и то, как вы сами воспитываете его.</a:t>
            </a:r>
          </a:p>
        </p:txBody>
      </p:sp>
      <p:pic>
        <p:nvPicPr>
          <p:cNvPr id="28674" name="Picture 2" descr="http://ancienthistory.mrdonn.org/a_singi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09120"/>
            <a:ext cx="1877559" cy="184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f1.mylove.ru/C_nql58O41q4D8Q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350" y="4077072"/>
            <a:ext cx="3382614" cy="2502793"/>
          </a:xfrm>
          <a:prstGeom prst="rect">
            <a:avLst/>
          </a:prstGeom>
          <a:noFill/>
        </p:spPr>
      </p:pic>
      <p:pic>
        <p:nvPicPr>
          <p:cNvPr id="3" name="Picture 2" descr="http://www.ya-mama.kz/upload/images/740x/7ae99408a3a12ab867b27c5314e3b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4994884" cy="33276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51845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Ваш </a:t>
            </a:r>
            <a:r>
              <a:rPr lang="ru-RU" sz="2400" dirty="0"/>
              <a:t>ребёнок смотрит и слушает с интересом, как </a:t>
            </a:r>
            <a:r>
              <a:rPr lang="ru-RU" sz="2400" dirty="0" smtClean="0"/>
              <a:t>поёте вы или ваши знакомые. Вы предлагаете </a:t>
            </a:r>
            <a:r>
              <a:rPr lang="ru-RU" sz="2400" dirty="0"/>
              <a:t>ему: «Пой с нами песенку!». Малыш молчит. Боится? Не хочет? Не понимает? Да, не понимает, что именно ему предложено делать. </a:t>
            </a:r>
            <a:r>
              <a:rPr lang="ru-RU" sz="2400" dirty="0" smtClean="0"/>
              <a:t> Малыш </a:t>
            </a:r>
            <a:r>
              <a:rPr lang="ru-RU" sz="2400" dirty="0"/>
              <a:t>не понял значение глагола «петь». Поэтому </a:t>
            </a:r>
            <a:r>
              <a:rPr lang="ru-RU" sz="2400" dirty="0" smtClean="0"/>
              <a:t>ему </a:t>
            </a:r>
            <a:r>
              <a:rPr lang="ru-RU" sz="2400" dirty="0"/>
              <a:t>надо до и после исполнения песенки говорить: «Вот как я пою песенку», «Буду петь», «Как тётя Оля спела?», т. е. обязательно надо связать глагол «петь» с конкретным действием.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goldofparadise.com/myimage/Tema/rebenok_mus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68760"/>
            <a:ext cx="6858000" cy="49434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8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было спето две песенки, то до и после исполнения каждой из них не забывайте сказать: «Будем петь» и «Спели песенку». Очень скоро ребёнок уже понимает значение глагола «петь». Он слушает, смотрит на Вас, просит: «Ещё», но сам не поёт.</a:t>
            </a:r>
            <a:endParaRPr lang="ru-RU" sz="2800" dirty="0"/>
          </a:p>
        </p:txBody>
      </p:sp>
      <p:pic>
        <p:nvPicPr>
          <p:cNvPr id="15362" name="Picture 2" descr="http://img0.liveinternet.ru/images/attach/c/2/68/812/68812017_3657274_131756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08" y="4365104"/>
            <a:ext cx="1907176" cy="177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04664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Большая практика работы с детьми раннего возраста помогла выделить те песни, которые малыши охотнее всего начинают петь.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Попевка</a:t>
            </a:r>
            <a:r>
              <a:rPr lang="ru-RU" sz="2800" b="1" dirty="0" smtClean="0"/>
              <a:t> </a:t>
            </a:r>
            <a:r>
              <a:rPr lang="ru-RU" sz="2800" b="1" dirty="0"/>
              <a:t>«Поёт, поёт наша Танечка» - одна из них.</a:t>
            </a:r>
            <a:endParaRPr lang="ru-RU" sz="2800" dirty="0"/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8" name="Picture 4" descr="http://worldofchildren.ru/images/stories/skachat-s-saita/mr-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533445" cy="12970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4077072"/>
            <a:ext cx="5724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Поёт, поёт наша Танечка,</a:t>
            </a:r>
          </a:p>
          <a:p>
            <a:r>
              <a:rPr lang="ru-RU" sz="2000" i="1" dirty="0"/>
              <a:t>Поёт, поёт, хорошая.</a:t>
            </a:r>
          </a:p>
          <a:p>
            <a:r>
              <a:rPr lang="ru-RU" sz="2000" i="1" dirty="0"/>
              <a:t>Хорошая, пригожая.</a:t>
            </a:r>
          </a:p>
          <a:p>
            <a:r>
              <a:rPr lang="ru-RU" sz="2000" i="1" dirty="0"/>
              <a:t>Поёт, поёт свою песенку:</a:t>
            </a:r>
          </a:p>
          <a:p>
            <a:r>
              <a:rPr lang="ru-RU" sz="2000" i="1" dirty="0" err="1"/>
              <a:t>Ля-ля</a:t>
            </a:r>
            <a:r>
              <a:rPr lang="ru-RU" sz="2000" i="1" dirty="0"/>
              <a:t>, </a:t>
            </a:r>
            <a:r>
              <a:rPr lang="ru-RU" sz="2000" i="1" dirty="0" err="1"/>
              <a:t>ля-ля</a:t>
            </a:r>
            <a:r>
              <a:rPr lang="ru-RU" sz="2000" i="1" dirty="0"/>
              <a:t>, ля-ля-ля, </a:t>
            </a:r>
            <a:r>
              <a:rPr lang="ru-RU" sz="2000" i="1" dirty="0" err="1"/>
              <a:t>ля-ля</a:t>
            </a:r>
            <a:r>
              <a:rPr lang="ru-RU" sz="2000" i="1" dirty="0"/>
              <a:t>,</a:t>
            </a:r>
          </a:p>
          <a:p>
            <a:r>
              <a:rPr lang="ru-RU" sz="2000" i="1" dirty="0" err="1"/>
              <a:t>Ля-ля</a:t>
            </a:r>
            <a:r>
              <a:rPr lang="ru-RU" sz="2000" i="1" dirty="0"/>
              <a:t>, </a:t>
            </a:r>
            <a:r>
              <a:rPr lang="ru-RU" sz="2000" i="1" dirty="0" err="1"/>
              <a:t>ля-ля</a:t>
            </a:r>
            <a:r>
              <a:rPr lang="ru-RU" sz="2000" i="1" dirty="0"/>
              <a:t>, ля-ля-ля, ля, 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8640"/>
            <a:ext cx="3530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/>
              <a:t>Попевка</a:t>
            </a:r>
            <a:r>
              <a:rPr lang="ru-RU" sz="3200" b="1" dirty="0"/>
              <a:t> «Мишка»</a:t>
            </a:r>
            <a:endParaRPr lang="ru-RU" sz="3200" dirty="0"/>
          </a:p>
        </p:txBody>
      </p:sp>
      <p:pic>
        <p:nvPicPr>
          <p:cNvPr id="17410" name="Picture 2" descr="http://worldofchildren.ru/images/stories/skachat-s-saita/mr-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48464" cy="1119803"/>
          </a:xfrm>
          <a:prstGeom prst="rect">
            <a:avLst/>
          </a:prstGeom>
          <a:noFill/>
        </p:spPr>
      </p:pic>
      <p:pic>
        <p:nvPicPr>
          <p:cNvPr id="17412" name="Picture 4" descr="http://rs34.pbsrc.com/albums/d123/TeeJay210/Glitter%20and%20Animation/155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492896"/>
            <a:ext cx="1905000" cy="190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20486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На </a:t>
            </a:r>
            <a:r>
              <a:rPr lang="ru-RU" sz="2200" dirty="0" smtClean="0"/>
              <a:t>стуле </a:t>
            </a:r>
            <a:r>
              <a:rPr lang="ru-RU" sz="2200" dirty="0"/>
              <a:t>спит мишка (игрушка). Дети и </a:t>
            </a:r>
            <a:r>
              <a:rPr lang="ru-RU" sz="2200" dirty="0" smtClean="0"/>
              <a:t>взрослый подходят </a:t>
            </a:r>
            <a:r>
              <a:rPr lang="ru-RU" sz="2200" dirty="0"/>
              <a:t>к нему и </a:t>
            </a:r>
            <a:r>
              <a:rPr lang="ru-RU" sz="2200" dirty="0" smtClean="0"/>
              <a:t>«будят»: Мишка</a:t>
            </a:r>
            <a:r>
              <a:rPr lang="ru-RU" sz="2200" dirty="0"/>
              <a:t>, мишка, что ты долго спишь</a:t>
            </a:r>
            <a:r>
              <a:rPr lang="ru-RU" sz="2200" dirty="0" smtClean="0"/>
              <a:t>?</a:t>
            </a:r>
          </a:p>
          <a:p>
            <a:r>
              <a:rPr lang="ru-RU" sz="2200" dirty="0" smtClean="0"/>
              <a:t>                 Мишка, мишка, что ты так храпишь?</a:t>
            </a:r>
          </a:p>
          <a:p>
            <a:r>
              <a:rPr lang="ru-RU" sz="2200" dirty="0" smtClean="0"/>
              <a:t>                 Мишка</a:t>
            </a:r>
            <a:r>
              <a:rPr lang="ru-RU" sz="2200" dirty="0"/>
              <a:t>, мишка, </a:t>
            </a:r>
            <a:r>
              <a:rPr lang="ru-RU" sz="2200" dirty="0" err="1"/>
              <a:t>мишенька</a:t>
            </a:r>
            <a:r>
              <a:rPr lang="ru-RU" sz="2200" dirty="0"/>
              <a:t>, вставай!</a:t>
            </a:r>
          </a:p>
          <a:p>
            <a:r>
              <a:rPr lang="ru-RU" sz="2200" dirty="0" smtClean="0"/>
              <a:t>                 Мишка</a:t>
            </a:r>
            <a:r>
              <a:rPr lang="ru-RU" sz="2200" dirty="0"/>
              <a:t>, мишка, с нами поиграй!</a:t>
            </a:r>
          </a:p>
          <a:p>
            <a:r>
              <a:rPr lang="ru-RU" sz="2200" dirty="0" smtClean="0"/>
              <a:t>Взрослый </a:t>
            </a:r>
            <a:r>
              <a:rPr lang="ru-RU" sz="2200" dirty="0"/>
              <a:t>поднимает мишку, тот «просыпается и рычит», </a:t>
            </a:r>
            <a:r>
              <a:rPr lang="ru-RU" sz="2200" dirty="0" smtClean="0"/>
              <a:t>ребенок с мамой «прячутся», закрыв лицо ладошками. </a:t>
            </a:r>
            <a:r>
              <a:rPr lang="ru-RU" sz="2200" dirty="0"/>
              <a:t>Мишка ходит, </a:t>
            </a:r>
            <a:r>
              <a:rPr lang="ru-RU" sz="2200" dirty="0" smtClean="0"/>
              <a:t>«ищет», </a:t>
            </a:r>
            <a:r>
              <a:rPr lang="ru-RU" sz="2200" dirty="0"/>
              <a:t>приговаривает: «Кто тут песни распевал, мишке спать не давал?» Когда мишка вновь «засыпает», </a:t>
            </a:r>
            <a:r>
              <a:rPr lang="ru-RU" sz="2200" dirty="0" smtClean="0"/>
              <a:t>взрослый </a:t>
            </a:r>
            <a:r>
              <a:rPr lang="ru-RU" sz="2200" dirty="0"/>
              <a:t>и </a:t>
            </a:r>
            <a:r>
              <a:rPr lang="ru-RU" sz="2200" dirty="0" smtClean="0"/>
              <a:t>ребенок </a:t>
            </a:r>
            <a:r>
              <a:rPr lang="ru-RU" sz="2200" dirty="0"/>
              <a:t>повторяют песенку. Игра весёлая, понятная малышам, и они охотно включаются в подпевание.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s317.pbsrc.com/albums/mm387/mikayla619_4/Pixels/penguin2.gif~c2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58208"/>
            <a:ext cx="3699792" cy="36997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9024" y="33265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Слух </a:t>
            </a:r>
            <a:r>
              <a:rPr lang="ru-RU" sz="2400" dirty="0"/>
              <a:t>развивается только вместе с голосом. Если мама </a:t>
            </a:r>
            <a:r>
              <a:rPr lang="ru-RU" sz="2400" dirty="0" smtClean="0"/>
              <a:t>или другие взрослые не поют </a:t>
            </a:r>
            <a:r>
              <a:rPr lang="ru-RU" sz="2400" dirty="0"/>
              <a:t>вместе с ребенком, он просто не научится это делать.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Напевая вместе с мамой простую песенку, ребенок инстинктивно прислушивается к маминому голосу: а так ли я пою, как она? Попадает сначала в две ноты, потом в три. В такие моменты он интуитивно считывает информацию, запоминает, как работает голосовой аппарат, смотрит, как мама берет дыхание. Это тоже очень важный компонент пения.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8244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Иногда ребенок не поет, потому что не понимает, когда надо вдохнуть. Пение для него — трудная работа, потому что он задыхается, не дотягивая фразу. </a:t>
            </a:r>
            <a:br>
              <a:rPr lang="ru-RU" sz="3200" dirty="0" smtClean="0"/>
            </a:br>
            <a:r>
              <a:rPr lang="ru-RU" sz="3200" dirty="0" smtClean="0"/>
              <a:t>Именно поэтому так важно мамино пение, ведь под магнитофон правильно брать дыхание не научишься. </a:t>
            </a:r>
            <a:endParaRPr lang="ru-RU" sz="3200" dirty="0"/>
          </a:p>
        </p:txBody>
      </p:sp>
      <p:pic>
        <p:nvPicPr>
          <p:cNvPr id="20482" name="Picture 2" descr="http://i46.tinypic.com/2zfjst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73016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4345"/>
            <a:ext cx="7200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совместного пения очень важно правильно выбирать песни. Двухлетнему малышу популярные «взрослые» песни не подходят — слишком сложны для исполнения. Даже детские песенки не все для этого годятся. Очень часто композиторы пишут «детские» песни, которые под силу исполнить разве что 10-летним. Но те их не поют, потому что по содержанию они им не интересны.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detsad17.edu-kolomna.ru/local/images/block_tpl71/8_gif_13902855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3"/>
            <a:ext cx="1487480" cy="252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малышей лучше выбирать коротенькие </a:t>
            </a:r>
            <a:r>
              <a:rPr lang="ru-RU" sz="2400" dirty="0" err="1" smtClean="0"/>
              <a:t>попевки</a:t>
            </a:r>
            <a:r>
              <a:rPr lang="ru-RU" sz="2400" dirty="0" smtClean="0"/>
              <a:t> из двух фраз, пока малыш не научится исполнять их чисто. Не забывайте о том, что под песенку хорошо бы пританцовывать или аккомпанировать на настоящих и самодельных инструментах: кубиках, деревянных палочках… Такое ритмичное движение дает ощущение такта. Практика показывает, что малыши, которые в раннем возрасте не двигались под музыку, танцуют и поют, не выдерживая ритма.</a:t>
            </a:r>
            <a:endParaRPr lang="ru-RU" sz="2400" dirty="0"/>
          </a:p>
        </p:txBody>
      </p:sp>
      <p:pic>
        <p:nvPicPr>
          <p:cNvPr id="21506" name="Picture 2" descr="http://content.foto.mail.ru/mail/lyudmila.tolmacheva/3d-galleru.ru/s-33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81952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693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Monoblok</cp:lastModifiedBy>
  <cp:revision>8</cp:revision>
  <dcterms:created xsi:type="dcterms:W3CDTF">2015-06-26T01:19:37Z</dcterms:created>
  <dcterms:modified xsi:type="dcterms:W3CDTF">2015-06-29T03:23:03Z</dcterms:modified>
</cp:coreProperties>
</file>